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comat Pro Heavy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old" panose="00000800000000000000" charset="0"/>
      <p:regular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TT Norms" panose="020B0604020202020204" charset="0"/>
      <p:regular r:id="rId33"/>
    </p:embeddedFont>
    <p:embeddedFont>
      <p:font typeface="TT Norm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82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8.svg"/><Relationship Id="rId5" Type="http://schemas.openxmlformats.org/officeDocument/2006/relationships/image" Target="../media/image37.png"/><Relationship Id="rId10" Type="http://schemas.openxmlformats.org/officeDocument/2006/relationships/image" Target="../media/image7.png"/><Relationship Id="rId4" Type="http://schemas.openxmlformats.org/officeDocument/2006/relationships/image" Target="../media/image36.sv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10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6883" y="3399068"/>
            <a:ext cx="9152031" cy="138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4"/>
              </a:lnSpc>
            </a:pPr>
            <a:r>
              <a:rPr lang="en-US" sz="9995">
                <a:solidFill>
                  <a:srgbClr val="193378"/>
                </a:solidFill>
                <a:latin typeface="Montserrat Classic Bold"/>
              </a:rPr>
              <a:t>MedCare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58431" y="2287788"/>
            <a:ext cx="13090696" cy="13659093"/>
            <a:chOff x="0" y="0"/>
            <a:chExt cx="77897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8977" cy="812800"/>
            </a:xfrm>
            <a:custGeom>
              <a:avLst/>
              <a:gdLst/>
              <a:ahLst/>
              <a:cxnLst/>
              <a:rect l="l" t="t" r="r" b="b"/>
              <a:pathLst>
                <a:path w="778977" h="812800">
                  <a:moveTo>
                    <a:pt x="389488" y="0"/>
                  </a:moveTo>
                  <a:cubicBezTo>
                    <a:pt x="174380" y="0"/>
                    <a:pt x="0" y="181951"/>
                    <a:pt x="0" y="406400"/>
                  </a:cubicBezTo>
                  <a:cubicBezTo>
                    <a:pt x="0" y="630849"/>
                    <a:pt x="174380" y="812800"/>
                    <a:pt x="389488" y="812800"/>
                  </a:cubicBezTo>
                  <a:cubicBezTo>
                    <a:pt x="604597" y="812800"/>
                    <a:pt x="778977" y="630849"/>
                    <a:pt x="778977" y="406400"/>
                  </a:cubicBezTo>
                  <a:cubicBezTo>
                    <a:pt x="778977" y="181951"/>
                    <a:pt x="604597" y="0"/>
                    <a:pt x="389488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3029" y="38100"/>
              <a:ext cx="6329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53056" y="342900"/>
            <a:ext cx="1706112" cy="17061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795062" y="4786458"/>
            <a:ext cx="7492938" cy="5563507"/>
          </a:xfrm>
          <a:custGeom>
            <a:avLst/>
            <a:gdLst/>
            <a:ahLst/>
            <a:cxnLst/>
            <a:rect l="l" t="t" r="r" b="b"/>
            <a:pathLst>
              <a:path w="7492938" h="5563507">
                <a:moveTo>
                  <a:pt x="0" y="0"/>
                </a:moveTo>
                <a:lnTo>
                  <a:pt x="7492938" y="0"/>
                </a:lnTo>
                <a:lnTo>
                  <a:pt x="7492938" y="5563507"/>
                </a:lnTo>
                <a:lnTo>
                  <a:pt x="0" y="5563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6883" y="6767658"/>
            <a:ext cx="561310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3378"/>
                </a:solidFill>
                <a:latin typeface="Montserrat Classic Bold"/>
              </a:rPr>
              <a:t>By: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93378"/>
                </a:solidFill>
                <a:latin typeface="Montserrat Classic Bold"/>
              </a:rPr>
              <a:t>Aayush Gyawali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93378"/>
                </a:solidFill>
                <a:latin typeface="Montserrat Classic Bold"/>
              </a:rPr>
              <a:t>Pratik Dhakal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93378"/>
                </a:solidFill>
                <a:latin typeface="Montserrat Classic Bold"/>
              </a:rPr>
              <a:t>Pratik Barakoti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6883" y="2592716"/>
            <a:ext cx="6355998" cy="68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9"/>
              </a:lnSpc>
            </a:pPr>
            <a:r>
              <a:rPr lang="en-US" sz="2999" spc="1385">
                <a:solidFill>
                  <a:srgbClr val="3575FE"/>
                </a:solidFill>
                <a:latin typeface="Montserrat Classic Bold"/>
              </a:rPr>
              <a:t>PRESENTATION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693108" y="3619500"/>
            <a:ext cx="1048521" cy="914400"/>
          </a:xfrm>
          <a:custGeom>
            <a:avLst/>
            <a:gdLst/>
            <a:ahLst/>
            <a:cxnLst/>
            <a:rect l="l" t="t" r="r" b="b"/>
            <a:pathLst>
              <a:path w="752679" h="682366">
                <a:moveTo>
                  <a:pt x="0" y="0"/>
                </a:moveTo>
                <a:lnTo>
                  <a:pt x="752679" y="0"/>
                </a:lnTo>
                <a:lnTo>
                  <a:pt x="752679" y="682366"/>
                </a:lnTo>
                <a:lnTo>
                  <a:pt x="0" y="682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528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326556" y="4768585"/>
            <a:ext cx="10743495" cy="1658051"/>
          </a:xfrm>
          <a:custGeom>
            <a:avLst/>
            <a:gdLst/>
            <a:ahLst/>
            <a:cxnLst/>
            <a:rect l="l" t="t" r="r" b="b"/>
            <a:pathLst>
              <a:path w="10743495" h="1658051">
                <a:moveTo>
                  <a:pt x="0" y="0"/>
                </a:moveTo>
                <a:lnTo>
                  <a:pt x="10743494" y="0"/>
                </a:lnTo>
                <a:lnTo>
                  <a:pt x="10743494" y="1658051"/>
                </a:lnTo>
                <a:lnTo>
                  <a:pt x="0" y="165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16842" y="3108376"/>
            <a:ext cx="141212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Random Forest Model Performance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2598438" y="4704239"/>
            <a:ext cx="10558029" cy="1786743"/>
          </a:xfrm>
          <a:custGeom>
            <a:avLst/>
            <a:gdLst/>
            <a:ahLst/>
            <a:cxnLst/>
            <a:rect l="l" t="t" r="r" b="b"/>
            <a:pathLst>
              <a:path w="10558029" h="1786743">
                <a:moveTo>
                  <a:pt x="0" y="0"/>
                </a:moveTo>
                <a:lnTo>
                  <a:pt x="10558029" y="0"/>
                </a:lnTo>
                <a:lnTo>
                  <a:pt x="10558029" y="1786743"/>
                </a:lnTo>
                <a:lnTo>
                  <a:pt x="0" y="1786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16842" y="3108376"/>
            <a:ext cx="141212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Naive Bayes Model Performance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6090024" y="38100"/>
            <a:ext cx="8159375" cy="10172699"/>
          </a:xfrm>
          <a:custGeom>
            <a:avLst/>
            <a:gdLst/>
            <a:ahLst/>
            <a:cxnLst/>
            <a:rect l="l" t="t" r="r" b="b"/>
            <a:pathLst>
              <a:path w="5085270" h="6952015">
                <a:moveTo>
                  <a:pt x="0" y="0"/>
                </a:moveTo>
                <a:lnTo>
                  <a:pt x="5085270" y="0"/>
                </a:lnTo>
                <a:lnTo>
                  <a:pt x="5085270" y="6952015"/>
                </a:lnTo>
                <a:lnTo>
                  <a:pt x="0" y="6952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8959" y="1162411"/>
            <a:ext cx="802061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 dirty="0">
                <a:solidFill>
                  <a:srgbClr val="193378"/>
                </a:solidFill>
                <a:latin typeface="Montserrat Classic Bold"/>
              </a:rPr>
              <a:t>User Workflow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182596" y="-4684812"/>
            <a:ext cx="9410262" cy="9475675"/>
            <a:chOff x="28242" y="38100"/>
            <a:chExt cx="812800" cy="818450"/>
          </a:xfrm>
        </p:grpSpPr>
        <p:sp>
          <p:nvSpPr>
            <p:cNvPr id="10" name="Freeform 10"/>
            <p:cNvSpPr/>
            <p:nvPr/>
          </p:nvSpPr>
          <p:spPr>
            <a:xfrm>
              <a:off x="28242" y="4375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7162800" y="0"/>
            <a:ext cx="6934200" cy="10096500"/>
          </a:xfrm>
          <a:custGeom>
            <a:avLst/>
            <a:gdLst/>
            <a:ahLst/>
            <a:cxnLst/>
            <a:rect l="l" t="t" r="r" b="b"/>
            <a:pathLst>
              <a:path w="4999004" h="7648939">
                <a:moveTo>
                  <a:pt x="0" y="0"/>
                </a:moveTo>
                <a:lnTo>
                  <a:pt x="4999004" y="0"/>
                </a:lnTo>
                <a:lnTo>
                  <a:pt x="4999004" y="7648940"/>
                </a:lnTo>
                <a:lnTo>
                  <a:pt x="0" y="7648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6430" y="1275467"/>
            <a:ext cx="802061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 dirty="0">
                <a:solidFill>
                  <a:srgbClr val="193378"/>
                </a:solidFill>
                <a:latin typeface="Montserrat Classic Bold"/>
              </a:rPr>
              <a:t>Doctor Workflow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1426" r="-11885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14945" y="4923738"/>
            <a:ext cx="4432916" cy="3713241"/>
            <a:chOff x="0" y="0"/>
            <a:chExt cx="1167517" cy="9779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68954" y="4923738"/>
            <a:ext cx="4432916" cy="3713241"/>
            <a:chOff x="0" y="0"/>
            <a:chExt cx="1167517" cy="9779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30694" y="4923738"/>
            <a:ext cx="4432916" cy="3713241"/>
            <a:chOff x="0" y="0"/>
            <a:chExt cx="1167517" cy="9779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167517" cy="96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846715" y="5494485"/>
            <a:ext cx="969376" cy="619189"/>
          </a:xfrm>
          <a:custGeom>
            <a:avLst/>
            <a:gdLst/>
            <a:ahLst/>
            <a:cxnLst/>
            <a:rect l="l" t="t" r="r" b="b"/>
            <a:pathLst>
              <a:path w="969376" h="619189">
                <a:moveTo>
                  <a:pt x="0" y="0"/>
                </a:moveTo>
                <a:lnTo>
                  <a:pt x="969376" y="0"/>
                </a:lnTo>
                <a:lnTo>
                  <a:pt x="969376" y="619189"/>
                </a:lnTo>
                <a:lnTo>
                  <a:pt x="0" y="61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813441">
            <a:off x="8761043" y="5321784"/>
            <a:ext cx="590813" cy="964592"/>
          </a:xfrm>
          <a:custGeom>
            <a:avLst/>
            <a:gdLst/>
            <a:ahLst/>
            <a:cxnLst/>
            <a:rect l="l" t="t" r="r" b="b"/>
            <a:pathLst>
              <a:path w="590813" h="964592">
                <a:moveTo>
                  <a:pt x="0" y="0"/>
                </a:moveTo>
                <a:lnTo>
                  <a:pt x="590813" y="0"/>
                </a:lnTo>
                <a:lnTo>
                  <a:pt x="590813" y="964592"/>
                </a:lnTo>
                <a:lnTo>
                  <a:pt x="0" y="9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52506" y="5301825"/>
            <a:ext cx="789293" cy="862715"/>
          </a:xfrm>
          <a:custGeom>
            <a:avLst/>
            <a:gdLst/>
            <a:ahLst/>
            <a:cxnLst/>
            <a:rect l="l" t="t" r="r" b="b"/>
            <a:pathLst>
              <a:path w="789293" h="862715">
                <a:moveTo>
                  <a:pt x="0" y="0"/>
                </a:moveTo>
                <a:lnTo>
                  <a:pt x="789293" y="0"/>
                </a:lnTo>
                <a:lnTo>
                  <a:pt x="789293" y="862715"/>
                </a:lnTo>
                <a:lnTo>
                  <a:pt x="0" y="862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598783" y="7022469"/>
            <a:ext cx="3471740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Predict diseases based on symptoms for proactive and efficient healthcare on our website.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11283" y="7022469"/>
            <a:ext cx="3471740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Get personalized drug recommendations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52792" y="7081661"/>
            <a:ext cx="3471740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 Easily book doctor appointments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13204" y="6418474"/>
            <a:ext cx="384289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Predict Disease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63963" y="6418474"/>
            <a:ext cx="384289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193378"/>
                </a:solidFill>
                <a:latin typeface="Montserrat Bold"/>
              </a:rPr>
              <a:t>Appoint Doctor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25703" y="6418474"/>
            <a:ext cx="397398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Drug Recommendation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55415" y="2503268"/>
            <a:ext cx="765999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Our Services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32998" y="236121"/>
            <a:ext cx="2180205" cy="511774"/>
            <a:chOff x="0" y="0"/>
            <a:chExt cx="2906941" cy="682366"/>
          </a:xfrm>
        </p:grpSpPr>
        <p:sp>
          <p:nvSpPr>
            <p:cNvPr id="35" name="TextBox 35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75283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6538253" y="8936385"/>
            <a:ext cx="1902880" cy="643831"/>
            <a:chOff x="0" y="0"/>
            <a:chExt cx="2537173" cy="858441"/>
          </a:xfrm>
        </p:grpSpPr>
        <p:grpSp>
          <p:nvGrpSpPr>
            <p:cNvPr id="38" name="Group 38"/>
            <p:cNvGrpSpPr/>
            <p:nvPr/>
          </p:nvGrpSpPr>
          <p:grpSpPr>
            <a:xfrm rot="5400000">
              <a:off x="839366" y="-839366"/>
              <a:ext cx="858441" cy="2537173"/>
              <a:chOff x="0" y="0"/>
              <a:chExt cx="660400" cy="195185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400" cy="195185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51851">
                    <a:moveTo>
                      <a:pt x="220252" y="1932782"/>
                    </a:moveTo>
                    <a:cubicBezTo>
                      <a:pt x="254109" y="1944296"/>
                      <a:pt x="292600" y="1951851"/>
                      <a:pt x="330378" y="1951851"/>
                    </a:cubicBezTo>
                    <a:cubicBezTo>
                      <a:pt x="368157" y="1951851"/>
                      <a:pt x="404509" y="1945374"/>
                      <a:pt x="438009" y="1933860"/>
                    </a:cubicBezTo>
                    <a:cubicBezTo>
                      <a:pt x="438723" y="1933501"/>
                      <a:pt x="439435" y="1933501"/>
                      <a:pt x="440148" y="1933141"/>
                    </a:cubicBezTo>
                    <a:cubicBezTo>
                      <a:pt x="565955" y="1887086"/>
                      <a:pt x="658618" y="1765472"/>
                      <a:pt x="660400" y="159804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96862"/>
                    </a:lnTo>
                    <a:cubicBezTo>
                      <a:pt x="1782" y="1766191"/>
                      <a:pt x="93019" y="1887806"/>
                      <a:pt x="220252" y="1932782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9525"/>
                <a:ext cx="660400" cy="18153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0"/>
              <a:ext cx="858309" cy="858309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7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143862" y="143862"/>
              <a:ext cx="570585" cy="570585"/>
            </a:xfrm>
            <a:custGeom>
              <a:avLst/>
              <a:gdLst/>
              <a:ahLst/>
              <a:cxnLst/>
              <a:rect l="l" t="t" r="r" b="b"/>
              <a:pathLst>
                <a:path w="570585" h="570585">
                  <a:moveTo>
                    <a:pt x="0" y="0"/>
                  </a:moveTo>
                  <a:lnTo>
                    <a:pt x="570585" y="0"/>
                  </a:lnTo>
                  <a:lnTo>
                    <a:pt x="570585" y="570585"/>
                  </a:lnTo>
                  <a:lnTo>
                    <a:pt x="0" y="570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67307" y="2510789"/>
            <a:ext cx="603875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Future Plans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8" name="TextBox 18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2376635" y="4348157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399664" y="6033614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5"/>
                </a:lnTo>
                <a:lnTo>
                  <a:pt x="0" y="250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90893" y="4341494"/>
            <a:ext cx="5875170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Improved user interfaces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90893" y="5921261"/>
            <a:ext cx="511517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Improved data collection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990893" y="7524636"/>
            <a:ext cx="511517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Add video appointments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2399664" y="7719070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67307" y="2510789"/>
            <a:ext cx="6038756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8" name="TextBox 18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067307" y="3778717"/>
            <a:ext cx="8533337" cy="331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7"/>
              </a:lnSpc>
            </a:pPr>
            <a:r>
              <a:rPr lang="en-US" sz="2917">
                <a:solidFill>
                  <a:srgbClr val="1A263A"/>
                </a:solidFill>
                <a:latin typeface="Montserrat Bold"/>
              </a:rPr>
              <a:t>Our project has shown that technology has become so advanced that we can even digitally know about our health problems and even get appointment of doctor using Internet and a computer instead of going to hospitals physically</a:t>
            </a:r>
          </a:p>
          <a:p>
            <a:pPr>
              <a:lnSpc>
                <a:spcPts val="2917"/>
              </a:lnSpc>
            </a:pPr>
            <a:endParaRPr lang="en-US" sz="2917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917"/>
              </a:lnSpc>
            </a:pPr>
            <a:endParaRPr lang="en-US" sz="2917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917"/>
              </a:lnSpc>
            </a:pPr>
            <a:endParaRPr lang="en-US" sz="2917">
              <a:solidFill>
                <a:srgbClr val="1A263A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97264" y="-1985513"/>
            <a:ext cx="10902481" cy="1090243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6363" t="-874" r="-30479" b="-2368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3766" y="3321750"/>
            <a:ext cx="5086694" cy="328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14"/>
              </a:lnSpc>
            </a:pPr>
            <a:r>
              <a:rPr lang="en-US" sz="11994">
                <a:solidFill>
                  <a:srgbClr val="FFFFFF"/>
                </a:solidFill>
                <a:latin typeface="Montserrat Classic Bold"/>
              </a:rPr>
              <a:t>Thank</a:t>
            </a:r>
          </a:p>
          <a:p>
            <a:pPr>
              <a:lnSpc>
                <a:spcPts val="12714"/>
              </a:lnSpc>
            </a:pPr>
            <a:r>
              <a:rPr lang="en-US" sz="11994">
                <a:solidFill>
                  <a:srgbClr val="FFFFFF"/>
                </a:solidFill>
                <a:latin typeface="Montserrat Classic Bold"/>
              </a:rPr>
              <a:t>You.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3766" y="6866077"/>
            <a:ext cx="6773498" cy="6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0"/>
              </a:lnSpc>
            </a:pPr>
            <a:r>
              <a:rPr lang="en-US" sz="4500">
                <a:solidFill>
                  <a:srgbClr val="FFFFFF"/>
                </a:solidFill>
                <a:latin typeface="Montserrat Classic"/>
              </a:rPr>
              <a:t>For Your Attention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79923" y="249763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7528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272" y="-889902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6383" y="1028700"/>
            <a:ext cx="5352917" cy="4447381"/>
          </a:xfrm>
          <a:custGeom>
            <a:avLst/>
            <a:gdLst/>
            <a:ahLst/>
            <a:cxnLst/>
            <a:rect l="l" t="t" r="r" b="b"/>
            <a:pathLst>
              <a:path w="5352917" h="4447381">
                <a:moveTo>
                  <a:pt x="0" y="0"/>
                </a:moveTo>
                <a:lnTo>
                  <a:pt x="5352917" y="0"/>
                </a:lnTo>
                <a:lnTo>
                  <a:pt x="5352917" y="4447381"/>
                </a:lnTo>
                <a:lnTo>
                  <a:pt x="0" y="444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03667" y="226255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93646" y="4378831"/>
            <a:ext cx="3231937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Overview of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2353" y="2159884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0982" y="5418931"/>
            <a:ext cx="2811895" cy="2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1597" y="5523706"/>
            <a:ext cx="2811895" cy="2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63366" y="284599"/>
            <a:ext cx="8550780" cy="13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>
                <a:solidFill>
                  <a:srgbClr val="05066D"/>
                </a:solidFill>
                <a:latin typeface="Cocomat Pro Heavy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1359" y="7565688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Expected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670463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2331" y="4337021"/>
            <a:ext cx="3231937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 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76062" y="5418931"/>
            <a:ext cx="2811895" cy="2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5592" y="7565688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Algorithm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87204" y="5279767"/>
            <a:ext cx="2811895" cy="2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>
                <a:solidFill>
                  <a:srgbClr val="05066D"/>
                </a:solidFill>
                <a:latin typeface="Cocomat Pro Heavy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06372" y="7575213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Medium"/>
              </a:rPr>
              <a:t>Future Plans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54442" y="181112"/>
            <a:ext cx="2180205" cy="511774"/>
            <a:chOff x="0" y="0"/>
            <a:chExt cx="2906941" cy="682366"/>
          </a:xfrm>
        </p:grpSpPr>
        <p:sp>
          <p:nvSpPr>
            <p:cNvPr id="18" name="TextBox 18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75283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6538253" y="8936385"/>
            <a:ext cx="1902880" cy="643831"/>
            <a:chOff x="0" y="0"/>
            <a:chExt cx="2537173" cy="858441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839366" y="-839366"/>
              <a:ext cx="858441" cy="2537173"/>
              <a:chOff x="0" y="0"/>
              <a:chExt cx="660400" cy="195185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400" cy="195185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51851">
                    <a:moveTo>
                      <a:pt x="220252" y="1932782"/>
                    </a:moveTo>
                    <a:cubicBezTo>
                      <a:pt x="254109" y="1944296"/>
                      <a:pt x="292600" y="1951851"/>
                      <a:pt x="330378" y="1951851"/>
                    </a:cubicBezTo>
                    <a:cubicBezTo>
                      <a:pt x="368157" y="1951851"/>
                      <a:pt x="404509" y="1945374"/>
                      <a:pt x="438009" y="1933860"/>
                    </a:cubicBezTo>
                    <a:cubicBezTo>
                      <a:pt x="438723" y="1933501"/>
                      <a:pt x="439435" y="1933501"/>
                      <a:pt x="440148" y="1933141"/>
                    </a:cubicBezTo>
                    <a:cubicBezTo>
                      <a:pt x="565955" y="1887086"/>
                      <a:pt x="658618" y="1765472"/>
                      <a:pt x="660400" y="159804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96862"/>
                    </a:lnTo>
                    <a:cubicBezTo>
                      <a:pt x="1782" y="1766191"/>
                      <a:pt x="93019" y="1887806"/>
                      <a:pt x="220252" y="1932782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9525"/>
                <a:ext cx="660400" cy="18153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858309" cy="85830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78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43862" y="143862"/>
              <a:ext cx="570585" cy="570585"/>
            </a:xfrm>
            <a:custGeom>
              <a:avLst/>
              <a:gdLst/>
              <a:ahLst/>
              <a:cxnLst/>
              <a:rect l="l" t="t" r="r" b="b"/>
              <a:pathLst>
                <a:path w="570585" h="570585">
                  <a:moveTo>
                    <a:pt x="0" y="0"/>
                  </a:moveTo>
                  <a:lnTo>
                    <a:pt x="570585" y="0"/>
                  </a:lnTo>
                  <a:lnTo>
                    <a:pt x="570585" y="570585"/>
                  </a:lnTo>
                  <a:lnTo>
                    <a:pt x="0" y="570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20004" y="4994219"/>
            <a:ext cx="14413073" cy="14413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88325" y="1860724"/>
            <a:ext cx="6555675" cy="6775101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27418" r="-2741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953923" y="4509098"/>
            <a:ext cx="1268804" cy="126880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-670628"/>
            <a:ext cx="1706112" cy="17061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01900" y="102870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538253" y="8936385"/>
            <a:ext cx="1902880" cy="643831"/>
            <a:chOff x="0" y="0"/>
            <a:chExt cx="2537173" cy="858441"/>
          </a:xfrm>
        </p:grpSpPr>
        <p:grpSp>
          <p:nvGrpSpPr>
            <p:cNvPr id="15" name="Group 15"/>
            <p:cNvGrpSpPr/>
            <p:nvPr/>
          </p:nvGrpSpPr>
          <p:grpSpPr>
            <a:xfrm rot="5400000">
              <a:off x="839366" y="-839366"/>
              <a:ext cx="858441" cy="2537173"/>
              <a:chOff x="0" y="0"/>
              <a:chExt cx="660400" cy="195185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400" cy="195185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51851">
                    <a:moveTo>
                      <a:pt x="220252" y="1932782"/>
                    </a:moveTo>
                    <a:cubicBezTo>
                      <a:pt x="254109" y="1944296"/>
                      <a:pt x="292600" y="1951851"/>
                      <a:pt x="330378" y="1951851"/>
                    </a:cubicBezTo>
                    <a:cubicBezTo>
                      <a:pt x="368157" y="1951851"/>
                      <a:pt x="404509" y="1945374"/>
                      <a:pt x="438009" y="1933860"/>
                    </a:cubicBezTo>
                    <a:cubicBezTo>
                      <a:pt x="438723" y="1933501"/>
                      <a:pt x="439435" y="1933501"/>
                      <a:pt x="440148" y="1933141"/>
                    </a:cubicBezTo>
                    <a:cubicBezTo>
                      <a:pt x="565955" y="1887086"/>
                      <a:pt x="658618" y="1765472"/>
                      <a:pt x="660400" y="159804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596862"/>
                    </a:lnTo>
                    <a:cubicBezTo>
                      <a:pt x="1782" y="1766191"/>
                      <a:pt x="93019" y="1887806"/>
                      <a:pt x="220252" y="1932782"/>
                    </a:cubicBezTo>
                    <a:close/>
                  </a:path>
                </a:pathLst>
              </a:custGeom>
              <a:solidFill>
                <a:srgbClr val="3575F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9525"/>
                <a:ext cx="660400" cy="18153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858309" cy="85830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78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43862" y="143862"/>
              <a:ext cx="570585" cy="570585"/>
            </a:xfrm>
            <a:custGeom>
              <a:avLst/>
              <a:gdLst/>
              <a:ahLst/>
              <a:cxnLst/>
              <a:rect l="l" t="t" r="r" b="b"/>
              <a:pathLst>
                <a:path w="570585" h="570585">
                  <a:moveTo>
                    <a:pt x="0" y="0"/>
                  </a:moveTo>
                  <a:lnTo>
                    <a:pt x="570585" y="0"/>
                  </a:lnTo>
                  <a:lnTo>
                    <a:pt x="570585" y="570585"/>
                  </a:lnTo>
                  <a:lnTo>
                    <a:pt x="0" y="570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2334609" y="4841457"/>
            <a:ext cx="507431" cy="604085"/>
          </a:xfrm>
          <a:custGeom>
            <a:avLst/>
            <a:gdLst/>
            <a:ahLst/>
            <a:cxnLst/>
            <a:rect l="l" t="t" r="r" b="b"/>
            <a:pathLst>
              <a:path w="507431" h="604085">
                <a:moveTo>
                  <a:pt x="0" y="0"/>
                </a:moveTo>
                <a:lnTo>
                  <a:pt x="507431" y="0"/>
                </a:lnTo>
                <a:lnTo>
                  <a:pt x="507431" y="604086"/>
                </a:lnTo>
                <a:lnTo>
                  <a:pt x="0" y="6040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558199" y="2192801"/>
            <a:ext cx="513199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Overview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54442" y="181112"/>
            <a:ext cx="2180205" cy="511774"/>
            <a:chOff x="0" y="0"/>
            <a:chExt cx="2906941" cy="682366"/>
          </a:xfrm>
        </p:grpSpPr>
        <p:sp>
          <p:nvSpPr>
            <p:cNvPr id="25" name="TextBox 25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7528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558199" y="3721045"/>
            <a:ext cx="5980054" cy="193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4"/>
              </a:lnSpc>
            </a:pPr>
            <a:r>
              <a:rPr lang="en-US" sz="2544">
                <a:solidFill>
                  <a:srgbClr val="1A263A"/>
                </a:solidFill>
                <a:latin typeface="Montserrat Bold"/>
              </a:rPr>
              <a:t>MedCare is an innovative web-based platform designed to assist users in predicting potential diseases or health conditions based on provided symptoms</a:t>
            </a: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9379" y="3420172"/>
            <a:ext cx="11017748" cy="1101774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11999" y="4495940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11999" y="6786384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029379" y="1005477"/>
            <a:ext cx="6229921" cy="6438443"/>
            <a:chOff x="0" y="0"/>
            <a:chExt cx="6362700" cy="6575666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r="-2751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45664" y="4495940"/>
            <a:ext cx="4582632" cy="4762310"/>
            <a:chOff x="0" y="0"/>
            <a:chExt cx="812800" cy="8446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44669"/>
            </a:xfrm>
            <a:custGeom>
              <a:avLst/>
              <a:gdLst/>
              <a:ahLst/>
              <a:cxnLst/>
              <a:rect l="l" t="t" r="r" b="b"/>
              <a:pathLst>
                <a:path w="812800" h="844669">
                  <a:moveTo>
                    <a:pt x="150357" y="0"/>
                  </a:moveTo>
                  <a:lnTo>
                    <a:pt x="662443" y="0"/>
                  </a:lnTo>
                  <a:cubicBezTo>
                    <a:pt x="745483" y="0"/>
                    <a:pt x="812800" y="67317"/>
                    <a:pt x="812800" y="150357"/>
                  </a:cubicBezTo>
                  <a:lnTo>
                    <a:pt x="812800" y="694312"/>
                  </a:lnTo>
                  <a:cubicBezTo>
                    <a:pt x="812800" y="734189"/>
                    <a:pt x="796959" y="772433"/>
                    <a:pt x="768761" y="800630"/>
                  </a:cubicBezTo>
                  <a:cubicBezTo>
                    <a:pt x="740564" y="828828"/>
                    <a:pt x="702320" y="844669"/>
                    <a:pt x="662443" y="844669"/>
                  </a:cubicBezTo>
                  <a:lnTo>
                    <a:pt x="150357" y="844669"/>
                  </a:lnTo>
                  <a:cubicBezTo>
                    <a:pt x="67317" y="844669"/>
                    <a:pt x="0" y="777352"/>
                    <a:pt x="0" y="694312"/>
                  </a:cubicBezTo>
                  <a:lnTo>
                    <a:pt x="0" y="150357"/>
                  </a:lnTo>
                  <a:cubicBezTo>
                    <a:pt x="0" y="67317"/>
                    <a:pt x="67317" y="0"/>
                    <a:pt x="150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812800" cy="835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23066" y="4684271"/>
            <a:ext cx="4243610" cy="4385648"/>
            <a:chOff x="0" y="0"/>
            <a:chExt cx="6362700" cy="6575666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7"/>
              <a:stretch>
                <a:fillRect l="-42074" r="-42074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0394977" y="3415468"/>
            <a:ext cx="1268804" cy="1268804"/>
            <a:chOff x="0" y="0"/>
            <a:chExt cx="1691738" cy="169173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691738" cy="169173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3378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273907" y="526757"/>
              <a:ext cx="1143924" cy="682195"/>
            </a:xfrm>
            <a:custGeom>
              <a:avLst/>
              <a:gdLst/>
              <a:ahLst/>
              <a:cxnLst/>
              <a:rect l="l" t="t" r="r" b="b"/>
              <a:pathLst>
                <a:path w="1143924" h="682195">
                  <a:moveTo>
                    <a:pt x="0" y="0"/>
                  </a:moveTo>
                  <a:lnTo>
                    <a:pt x="1143924" y="0"/>
                  </a:lnTo>
                  <a:lnTo>
                    <a:pt x="1143924" y="682194"/>
                  </a:lnTo>
                  <a:lnTo>
                    <a:pt x="0" y="682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748203" y="5149990"/>
            <a:ext cx="6164618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Medical system is overloaded and time have become overpriced and valuation more than before.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748203" y="7754494"/>
            <a:ext cx="6164618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Individuals often face challenges in promptly identifying and addressing potential health concerns.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48203" y="4553090"/>
            <a:ext cx="596209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193378"/>
                </a:solidFill>
                <a:latin typeface="Montserrat Bold"/>
              </a:rPr>
              <a:t>Time has been Overprice than before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8203" y="6748284"/>
            <a:ext cx="5039540" cy="85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93378"/>
                </a:solidFill>
                <a:latin typeface="Montserrat Bold"/>
              </a:rPr>
              <a:t>Providing The Best Service For Patients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1999" y="2335988"/>
            <a:ext cx="6519445" cy="62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7"/>
              </a:lnSpc>
            </a:pPr>
            <a:r>
              <a:rPr lang="en-US" sz="4460">
                <a:solidFill>
                  <a:srgbClr val="193378"/>
                </a:solidFill>
                <a:latin typeface="Montserrat Classic Bold"/>
              </a:rPr>
              <a:t>Problem Statement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54442" y="181112"/>
            <a:ext cx="2180205" cy="511774"/>
            <a:chOff x="0" y="0"/>
            <a:chExt cx="2906941" cy="682366"/>
          </a:xfrm>
        </p:grpSpPr>
        <p:sp>
          <p:nvSpPr>
            <p:cNvPr id="32" name="TextBox 32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27528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94188" y="1683881"/>
            <a:ext cx="7574419" cy="75744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37856" y="2152121"/>
            <a:ext cx="6872000" cy="6871973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692557" y="3721509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15585" y="5613980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870224" y="1994164"/>
            <a:ext cx="54651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Objectives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06815" y="3714846"/>
            <a:ext cx="5875170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Identify potential health issues at an early stage by analyzing symptoms.</a:t>
            </a:r>
          </a:p>
          <a:p>
            <a:pPr>
              <a:lnSpc>
                <a:spcPts val="2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306815" y="5294612"/>
            <a:ext cx="5115170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Provide recommendations for Drugs.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306815" y="6897988"/>
            <a:ext cx="5115170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A263A"/>
                </a:solidFill>
                <a:latin typeface="Montserrat Bold"/>
              </a:rPr>
              <a:t>Appointment with the Doctor.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A263A"/>
              </a:solidFill>
              <a:latin typeface="Montserrat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0715585" y="7092422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35" name="TextBox 35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75283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47047" y="4284344"/>
            <a:ext cx="12010009" cy="5039404"/>
          </a:xfrm>
          <a:custGeom>
            <a:avLst/>
            <a:gdLst/>
            <a:ahLst/>
            <a:cxnLst/>
            <a:rect l="l" t="t" r="r" b="b"/>
            <a:pathLst>
              <a:path w="12010009" h="5039404">
                <a:moveTo>
                  <a:pt x="0" y="0"/>
                </a:moveTo>
                <a:lnTo>
                  <a:pt x="12010009" y="0"/>
                </a:lnTo>
                <a:lnTo>
                  <a:pt x="12010009" y="5039404"/>
                </a:lnTo>
                <a:lnTo>
                  <a:pt x="0" y="503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27716" y="3134593"/>
            <a:ext cx="446279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9" name="TextBox 19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7528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14267">
            <a:off x="-1639896" y="2046850"/>
            <a:ext cx="6720733" cy="6193301"/>
            <a:chOff x="0" y="0"/>
            <a:chExt cx="8960977" cy="8257734"/>
          </a:xfrm>
        </p:grpSpPr>
        <p:sp>
          <p:nvSpPr>
            <p:cNvPr id="3" name="Freeform 3"/>
            <p:cNvSpPr/>
            <p:nvPr/>
          </p:nvSpPr>
          <p:spPr>
            <a:xfrm>
              <a:off x="0" y="3004672"/>
              <a:ext cx="8960977" cy="2248391"/>
            </a:xfrm>
            <a:custGeom>
              <a:avLst/>
              <a:gdLst/>
              <a:ahLst/>
              <a:cxnLst/>
              <a:rect l="l" t="t" r="r" b="b"/>
              <a:pathLst>
                <a:path w="8960977" h="2248391">
                  <a:moveTo>
                    <a:pt x="0" y="0"/>
                  </a:moveTo>
                  <a:lnTo>
                    <a:pt x="8960977" y="0"/>
                  </a:lnTo>
                  <a:lnTo>
                    <a:pt x="8960977" y="2248390"/>
                  </a:lnTo>
                  <a:lnTo>
                    <a:pt x="0" y="2248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96011" y="0"/>
              <a:ext cx="2168955" cy="2168955"/>
            </a:xfrm>
            <a:custGeom>
              <a:avLst/>
              <a:gdLst/>
              <a:ahLst/>
              <a:cxnLst/>
              <a:rect l="l" t="t" r="r" b="b"/>
              <a:pathLst>
                <a:path w="2168955" h="2168955">
                  <a:moveTo>
                    <a:pt x="0" y="0"/>
                  </a:moveTo>
                  <a:lnTo>
                    <a:pt x="2168955" y="0"/>
                  </a:lnTo>
                  <a:lnTo>
                    <a:pt x="2168955" y="2168955"/>
                  </a:lnTo>
                  <a:lnTo>
                    <a:pt x="0" y="2168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3396011" y="6088780"/>
              <a:ext cx="2168955" cy="2168955"/>
            </a:xfrm>
            <a:custGeom>
              <a:avLst/>
              <a:gdLst/>
              <a:ahLst/>
              <a:cxnLst/>
              <a:rect l="l" t="t" r="r" b="b"/>
              <a:pathLst>
                <a:path w="2168955" h="2168955">
                  <a:moveTo>
                    <a:pt x="0" y="0"/>
                  </a:moveTo>
                  <a:lnTo>
                    <a:pt x="2168955" y="0"/>
                  </a:lnTo>
                  <a:lnTo>
                    <a:pt x="2168955" y="2168954"/>
                  </a:lnTo>
                  <a:lnTo>
                    <a:pt x="0" y="2168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023228" y="5125544"/>
            <a:ext cx="10561117" cy="1333500"/>
            <a:chOff x="0" y="0"/>
            <a:chExt cx="14081490" cy="1778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081490" cy="1778000"/>
              <a:chOff x="0" y="0"/>
              <a:chExt cx="2781529" cy="351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81529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2781529" h="351210">
                    <a:moveTo>
                      <a:pt x="0" y="0"/>
                    </a:moveTo>
                    <a:lnTo>
                      <a:pt x="2781529" y="0"/>
                    </a:lnTo>
                    <a:lnTo>
                      <a:pt x="2781529" y="351210"/>
                    </a:lnTo>
                    <a:lnTo>
                      <a:pt x="0" y="351210"/>
                    </a:lnTo>
                    <a:close/>
                  </a:path>
                </a:pathLst>
              </a:custGeom>
              <a:solidFill>
                <a:srgbClr val="F6F5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2781529" cy="360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36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95997" y="422275"/>
              <a:ext cx="12889495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E1028"/>
                  </a:solidFill>
                  <a:latin typeface="TT Norms"/>
                </a:rPr>
                <a:t>Naive Bayes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23228" y="6982919"/>
            <a:ext cx="10561117" cy="1333500"/>
            <a:chOff x="0" y="0"/>
            <a:chExt cx="14081490" cy="1778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81490" cy="1778000"/>
              <a:chOff x="0" y="0"/>
              <a:chExt cx="2781529" cy="3512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81529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2781529" h="351210">
                    <a:moveTo>
                      <a:pt x="0" y="0"/>
                    </a:moveTo>
                    <a:lnTo>
                      <a:pt x="2781529" y="0"/>
                    </a:lnTo>
                    <a:lnTo>
                      <a:pt x="2781529" y="351210"/>
                    </a:lnTo>
                    <a:lnTo>
                      <a:pt x="0" y="351210"/>
                    </a:lnTo>
                    <a:close/>
                  </a:path>
                </a:pathLst>
              </a:custGeom>
              <a:solidFill>
                <a:srgbClr val="F6F5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2781529" cy="360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36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95997" y="422275"/>
              <a:ext cx="12889495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E1028"/>
                  </a:solidFill>
                  <a:latin typeface="TT Norms"/>
                </a:rPr>
                <a:t>Random Forest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23228" y="2675431"/>
            <a:ext cx="1123607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0"/>
              </a:lnSpc>
            </a:pPr>
            <a:r>
              <a:rPr lang="en-US" sz="9000">
                <a:solidFill>
                  <a:srgbClr val="2E1028"/>
                </a:solidFill>
                <a:latin typeface="TT Norms Bold"/>
              </a:rPr>
              <a:t>ALGORITHM 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166780" y="2896502"/>
            <a:ext cx="141212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Naive Bayes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6780" y="4486619"/>
            <a:ext cx="7060610" cy="25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4"/>
              </a:lnSpc>
            </a:pPr>
            <a:r>
              <a:rPr lang="en-US" sz="2544">
                <a:solidFill>
                  <a:srgbClr val="1A263A"/>
                </a:solidFill>
                <a:latin typeface="Montserrat Bold"/>
              </a:rPr>
              <a:t>P(A|B) = P(B|A) * P(A) / P(B)</a:t>
            </a: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544"/>
              </a:lnSpc>
            </a:pPr>
            <a:r>
              <a:rPr lang="en-US" sz="2544">
                <a:solidFill>
                  <a:srgbClr val="1A263A"/>
                </a:solidFill>
                <a:latin typeface="Montserrat Bold"/>
              </a:rPr>
              <a:t>A: Represents the occurrence of a specific disease.</a:t>
            </a: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544"/>
              </a:lnSpc>
            </a:pPr>
            <a:r>
              <a:rPr lang="en-US" sz="2544">
                <a:solidFill>
                  <a:srgbClr val="1A263A"/>
                </a:solidFill>
                <a:latin typeface="Montserrat Bold"/>
              </a:rPr>
              <a:t>B: Represents the observed symptoms.</a:t>
            </a: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660400" cy="1815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46149" y="9044281"/>
            <a:ext cx="427939" cy="427939"/>
          </a:xfrm>
          <a:custGeom>
            <a:avLst/>
            <a:gdLst/>
            <a:ahLst/>
            <a:cxnLst/>
            <a:rect l="l" t="t" r="r" b="b"/>
            <a:pathLst>
              <a:path w="427939" h="427939">
                <a:moveTo>
                  <a:pt x="0" y="0"/>
                </a:moveTo>
                <a:lnTo>
                  <a:pt x="427939" y="0"/>
                </a:lnTo>
                <a:lnTo>
                  <a:pt x="427939" y="427939"/>
                </a:lnTo>
                <a:lnTo>
                  <a:pt x="0" y="42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430" y="307952"/>
            <a:ext cx="2180205" cy="511774"/>
            <a:chOff x="0" y="0"/>
            <a:chExt cx="2906941" cy="682366"/>
          </a:xfrm>
        </p:grpSpPr>
        <p:sp>
          <p:nvSpPr>
            <p:cNvPr id="16" name="TextBox 16"/>
            <p:cNvSpPr txBox="1"/>
            <p:nvPr/>
          </p:nvSpPr>
          <p:spPr>
            <a:xfrm>
              <a:off x="752679" y="9525"/>
              <a:ext cx="2154262" cy="3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sz="2000">
                  <a:solidFill>
                    <a:srgbClr val="193378"/>
                  </a:solidFill>
                  <a:latin typeface="Montserrat Classic"/>
                </a:rPr>
                <a:t>MedCare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52679" cy="682366"/>
            </a:xfrm>
            <a:custGeom>
              <a:avLst/>
              <a:gdLst/>
              <a:ahLst/>
              <a:cxnLst/>
              <a:rect l="l" t="t" r="r" b="b"/>
              <a:pathLst>
                <a:path w="752679" h="682366">
                  <a:moveTo>
                    <a:pt x="0" y="0"/>
                  </a:moveTo>
                  <a:lnTo>
                    <a:pt x="752679" y="0"/>
                  </a:lnTo>
                  <a:lnTo>
                    <a:pt x="752679" y="682366"/>
                  </a:lnTo>
                  <a:lnTo>
                    <a:pt x="0" y="68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7528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166780" y="2896502"/>
            <a:ext cx="141212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999">
                <a:solidFill>
                  <a:srgbClr val="193378"/>
                </a:solidFill>
                <a:latin typeface="Montserrat Classic Bold"/>
              </a:rPr>
              <a:t>Random Forest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66472" y="6920402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Control Room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52169" y="4331969"/>
            <a:ext cx="7060610" cy="161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4"/>
              </a:lnSpc>
            </a:pPr>
            <a:r>
              <a:rPr lang="en-US" sz="2544">
                <a:solidFill>
                  <a:srgbClr val="1A263A"/>
                </a:solidFill>
                <a:latin typeface="Montserrat Bold"/>
              </a:rPr>
              <a:t>Random Forest is an ensemble learning technique that builds multiple decision trees and combines their predictions.</a:t>
            </a: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  <a:p>
            <a:pPr>
              <a:lnSpc>
                <a:spcPts val="2544"/>
              </a:lnSpc>
            </a:pPr>
            <a:endParaRPr lang="en-US" sz="2544">
              <a:solidFill>
                <a:srgbClr val="1A263A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315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Montserrat Classic Bold</vt:lpstr>
      <vt:lpstr>Arial</vt:lpstr>
      <vt:lpstr>Cocomat Pro Heavy</vt:lpstr>
      <vt:lpstr>Calibri</vt:lpstr>
      <vt:lpstr>Montserrat Medium</vt:lpstr>
      <vt:lpstr>TT Norms</vt:lpstr>
      <vt:lpstr>Montserrat</vt:lpstr>
      <vt:lpstr>TT Norms Bold</vt:lpstr>
      <vt:lpstr>Montserrat Classic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 Care</dc:title>
  <cp:lastModifiedBy>pratik dhakal</cp:lastModifiedBy>
  <cp:revision>5</cp:revision>
  <dcterms:created xsi:type="dcterms:W3CDTF">2006-08-16T00:00:00Z</dcterms:created>
  <dcterms:modified xsi:type="dcterms:W3CDTF">2024-01-13T15:43:45Z</dcterms:modified>
  <dc:identifier>DAF5wBJyPhc</dc:identifier>
</cp:coreProperties>
</file>